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57" r:id="rId6"/>
    <p:sldId id="301" r:id="rId7"/>
    <p:sldId id="289" r:id="rId8"/>
    <p:sldId id="312" r:id="rId9"/>
    <p:sldId id="292" r:id="rId10"/>
    <p:sldId id="307" r:id="rId11"/>
    <p:sldId id="280" r:id="rId12"/>
    <p:sldId id="309" r:id="rId13"/>
    <p:sldId id="274" r:id="rId14"/>
    <p:sldId id="291" r:id="rId15"/>
    <p:sldId id="284" r:id="rId16"/>
    <p:sldId id="273" r:id="rId17"/>
    <p:sldId id="282" r:id="rId18"/>
    <p:sldId id="294" r:id="rId19"/>
    <p:sldId id="285" r:id="rId20"/>
    <p:sldId id="283" r:id="rId21"/>
    <p:sldId id="300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C66"/>
    <a:srgbClr val="3E2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2F42A-D3E3-2FA0-F859-726F82F5B2CB}" v="1" dt="2022-12-11T10:55:57.955"/>
    <p1510:client id="{5909CF06-B4B6-EF4A-BBC1-031805A661A6}" v="2038" dt="2022-10-07T14:29:48.572"/>
    <p1510:client id="{814CCBA3-D204-4E8D-B9C1-746B400BCD10}" v="149" dt="2022-10-15T07:51:13.908"/>
    <p1510:client id="{BB38BCD2-59B0-8BDD-860B-D75733B22E70}" v="33" dt="2022-10-20T17:55:39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93" autoAdjust="0"/>
  </p:normalViewPr>
  <p:slideViewPr>
    <p:cSldViewPr snapToGrid="0">
      <p:cViewPr varScale="1">
        <p:scale>
          <a:sx n="140" d="100"/>
          <a:sy n="140" d="100"/>
        </p:scale>
        <p:origin x="106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BC554-B13A-44E7-8C46-3F8F4D41215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E40C7-40AC-4D08-BEF2-416CE2CD83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401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4913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Refundierung </a:t>
            </a:r>
            <a:r>
              <a:rPr lang="de-DE">
                <a:sym typeface="Wingdings" pitchFamily="2" charset="2"/>
              </a:rPr>
              <a:t> Angebot von jeweiliger </a:t>
            </a:r>
            <a:r>
              <a:rPr lang="de-DE" err="1">
                <a:sym typeface="Wingdings" pitchFamily="2" charset="2"/>
              </a:rPr>
              <a:t>Studienvetretung</a:t>
            </a:r>
            <a:endParaRPr lang="de-DE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15€/Person/Semester (70% vom ÖH-Beitrag wieder zurück!)</a:t>
            </a:r>
            <a:endParaRPr lang="de-DE"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/>
              <a:t>Sponsoring </a:t>
            </a:r>
            <a:r>
              <a:rPr lang="de-DE">
                <a:sym typeface="Wingdings" pitchFamily="2" charset="2"/>
              </a:rPr>
              <a:t> Angebot von StV oder Referat</a:t>
            </a:r>
            <a:endParaRPr lang="de-DE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Betrag muss im Vorhinein abgeklärt werden</a:t>
            </a:r>
            <a:endParaRPr lang="de-DE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Antrag online ausfüllen</a:t>
            </a:r>
            <a:endParaRPr lang="de-DE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/>
              <a:t>ORIGINALRECHNUNGEN</a:t>
            </a:r>
            <a:r>
              <a:rPr lang="de-DE" b="0"/>
              <a:t>, keine Fotos/Scans/Kopien (außer wenn original = PDF per Mail)</a:t>
            </a:r>
            <a:endParaRPr lang="de-DE" b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360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140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4948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Per E-Mail an oeh@fhv.at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https://oeh-fhv.at/ausschreibungen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450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9192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Verbund von 7 kleineren Unis/FHs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Student Week </a:t>
            </a:r>
            <a:r>
              <a:rPr lang="de-DE" dirty="0">
                <a:sym typeface="Wingdings" pitchFamily="2" charset="2"/>
              </a:rPr>
              <a:t> 1 Woche in einer Partneruni, 1x im Jahr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FH übernimmt Kosten</a:t>
            </a:r>
            <a:endParaRPr lang="de-DE" dirty="0"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dirty="0"/>
              <a:t>SAPs = „Short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“ (nicht Software!) </a:t>
            </a:r>
            <a:r>
              <a:rPr lang="de-DE" dirty="0">
                <a:sym typeface="Wingdings" pitchFamily="2" charset="2"/>
              </a:rPr>
              <a:t> kleinere Kurse/Workshops mit Online-Teil und Teil vor Ort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9189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6489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478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058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Video ist verlinkt – auf Bild klicken.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181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442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Bildungspolitikreferat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ym typeface="Wingdings" pitchFamily="2" charset="2"/>
              </a:rPr>
              <a:t>Angebote/Unterstützungen für den Studienalltag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PlagScan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Rhetorikkurse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u="sng" dirty="0"/>
              <a:t>Kulturreferat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ym typeface="Wingdings" pitchFamily="2" charset="2"/>
              </a:rPr>
              <a:t>Veranstaltungen, lokale Kooperation, Partys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dirty="0"/>
              <a:t>Obst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dirty="0"/>
              <a:t>Spieleabende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dirty="0"/>
              <a:t>Sommerfest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Öffentlichkeitsreferat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u="none" dirty="0"/>
              <a:t>Öffentlichkeitsarbeit (Website, </a:t>
            </a:r>
            <a:r>
              <a:rPr lang="de-DE" u="none" dirty="0" err="1"/>
              <a:t>Social</a:t>
            </a:r>
            <a:r>
              <a:rPr lang="de-DE" u="none" dirty="0"/>
              <a:t> Media, …)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 err="1"/>
              <a:t>Queerreferat</a:t>
            </a:r>
            <a:endParaRPr lang="de-DE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Anlaufstelle für LGBTQIA*-Anliegen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LGBTQIA*Stammtisch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Filmabende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Sozialpolitikreferat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u="none" dirty="0"/>
              <a:t>Angebote rund um Soziales Empowerment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none" dirty="0"/>
              <a:t>Erste-Hilfe-Kurse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none" dirty="0"/>
              <a:t>Webinare &amp; Seminare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none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u="non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Sportreferat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u="none" dirty="0"/>
              <a:t>Sportangebote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none" dirty="0"/>
              <a:t>HTL Sporthalle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none" dirty="0"/>
              <a:t>Vergünstigungen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none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u="non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u="sng" dirty="0"/>
              <a:t>Wirtschaftsreferat</a:t>
            </a:r>
            <a:endParaRPr lang="de-DE" u="non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0" i="0" dirty="0">
                <a:solidFill>
                  <a:srgbClr val="000000"/>
                </a:solidFill>
                <a:effectLst/>
                <a:latin typeface="Roboto" panose="020F0502020204030204" pitchFamily="34" charset="0"/>
                <a:sym typeface="Wingdings" pitchFamily="2" charset="2"/>
              </a:rPr>
              <a:t>Finanz-/Buchhaltungsangelegenheiten, Anträge etc.</a:t>
            </a:r>
            <a:endParaRPr lang="de-DE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487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Erste Anlaufstelle für Probleme im Studium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Brücke zwischen Studiengangsleitung (STGL), ÖH und Studierende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792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921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Studien-/Wohnbeihilfe + Sonderförderungen, Workshops </a:t>
            </a:r>
            <a:r>
              <a:rPr lang="de-DE">
                <a:sym typeface="Wingdings" pitchFamily="2" charset="2"/>
              </a:rPr>
              <a:t> </a:t>
            </a:r>
            <a:r>
              <a:rPr lang="de-DE" err="1">
                <a:sym typeface="Wingdings" pitchFamily="2" charset="2"/>
              </a:rPr>
              <a:t>SozPol</a:t>
            </a:r>
            <a:endParaRPr lang="de-DE">
              <a:sym typeface="Wingdings" pitchFamily="2" charset="2"/>
            </a:endParaRPr>
          </a:p>
          <a:p>
            <a:r>
              <a:rPr lang="de-DE">
                <a:sym typeface="Wingdings" pitchFamily="2" charset="2"/>
              </a:rPr>
              <a:t>WIFI Fremdsprachenkurse, Versicherungen + </a:t>
            </a:r>
            <a:r>
              <a:rPr lang="de-DE" err="1">
                <a:sym typeface="Wingdings" pitchFamily="2" charset="2"/>
              </a:rPr>
              <a:t>PlagScan</a:t>
            </a:r>
            <a:r>
              <a:rPr lang="de-DE">
                <a:sym typeface="Wingdings" pitchFamily="2" charset="2"/>
              </a:rPr>
              <a:t>  </a:t>
            </a:r>
            <a:r>
              <a:rPr lang="de-DE" err="1">
                <a:sym typeface="Wingdings" pitchFamily="2" charset="2"/>
              </a:rPr>
              <a:t>BiPol</a:t>
            </a:r>
            <a:endParaRPr lang="de-DE">
              <a:sym typeface="Wingdings" pitchFamily="2" charset="2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070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Raum U315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Rückzugsmöglichkeit zum Lernen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u="sng" dirty="0"/>
              <a:t>NUR</a:t>
            </a:r>
            <a:r>
              <a:rPr lang="de-DE" u="none" dirty="0"/>
              <a:t> Studierende können den Raum betreten – bitte Tür immer schließen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WICHTIG: Immer wieder echt dreckig + Leergut wird nicht mitgenommen.. Bitte sauber halten!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E40C7-40AC-4D08-BEF2-416CE2CD830D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188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9808686" y="88136"/>
            <a:ext cx="2506335" cy="6920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0" y="5552501"/>
            <a:ext cx="2379643" cy="130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F2E0969-5340-4CC0-9B67-89459D450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38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9D23CB-2AF2-412F-890C-7898A500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474394-9722-4B29-83BE-2F5F0EC9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6B845D-D978-42C3-BFC8-9D9B1F397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87" y="719468"/>
            <a:ext cx="6195312" cy="34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F2740-9BE1-43F1-95C1-E2F8535E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91231B-FEE9-4562-88B3-A37FE2C97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1541CD-2D5F-426E-B29C-FC6FD8206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EEDD0F-26E9-4C79-A8AB-01F0BE2D1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1DC14-5ECE-437E-9852-751B5106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410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9D87D0-FEA1-43AC-A8AD-778E5843D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0B121D-BFDC-4428-A45E-6E80ED6C9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559A52-287D-4962-B05E-D662677C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17D44F-9CEF-48F1-9D96-6CD68B40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DDC84-5CEE-4C23-9583-9F003A77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751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96DCE-CE04-B7DD-439C-FCA693B9F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638C10-F789-C6BF-1C49-4A55EED6B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BC7C9B-CC30-EE90-2B7D-C82A94581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3720C-9B6D-7CC8-7326-E71A4A9C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BD228B-A2F2-BDB0-5B93-F94E221C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1534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C9C47-1E2E-D23E-9705-7DC3CD8C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5B986A-54C4-64A9-21E1-8C6E1709C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8D6235-B469-FF8E-04B6-AF50763F5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1A73EA-CBAB-7DF0-7D7E-D716552A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B1618C-2626-009A-2C04-3E8232DB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34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9D8A7-0E4C-A578-2C78-BF60F36E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35D07B-656C-2AA7-10CC-D5D6B3BA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1DF7B-08D2-7072-9998-FDD1DF45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33CAD4-70BE-FDCF-90F4-45DA5107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3697E1-D3A7-C79A-8295-C7A2FFA9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2911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191E0-FD7A-65DE-1FD5-BA044D91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75BB43-5A28-A6C5-29C8-4764F4505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D7FC17-8656-E6C5-2958-CECAB4F29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3F279B-C6B4-4419-2706-4DD2E0AD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FFF7C0-4D85-47E0-1FBD-C02AAA23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2B407C-3629-B9AC-2629-2E52C2D1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6870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33DDF-1B3D-1C17-808A-57325372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87E5DD-EB8E-50CC-1970-C30AA306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3114F05-7AF4-5AE0-F874-88DDE46AF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03EDC0-BE68-310C-830A-05FC41C79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D971E1-FD50-5B55-4797-D960E77B7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3EDB61-6F09-4CBB-3109-0B2A53EC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13E56FA-C31E-EEF9-4926-7294BD11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3F1543-951D-AAC4-45C0-FF50BFA8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3369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A0058-0C36-01DA-0BE4-A23B7F89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34920F-4141-9BD8-FCDF-58EF3951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A97A75-14F3-216F-B2B2-BDE480C1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21F23E-E75F-9427-B530-53166BF2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151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EA94A5-51FB-A5B2-2A23-CCB9AA17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DFB6B0-28E3-32B9-3DED-7098F32A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EFCF40-5AEE-5A5B-6A7B-47AA88EF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7930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B6FB9-1F29-EED2-0F12-7B32C2DE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968EF8-EC2A-FB87-B868-D5558A681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DF7FD2-3674-7D30-8112-7819BBD21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B8D2C0-AA10-1D18-7DD9-38039E0C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41E44D-DCD0-3928-CB99-2A10B6AD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DD03D7-2E6F-DD2F-4C89-CB572D41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569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3F179-CBC7-4339-9269-E1B86D68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B4E8F4-9C79-4C18-B48F-7282DB9F4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DD7EE5-BADD-4608-8BE5-6C5654C6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BAAF6A-B60B-4272-B2C9-5FE0C152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2E6347-2C2E-4034-B01B-D1D2411F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8356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69B19-0E73-776B-6BBB-3D5D1335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563ADE8-A6C7-8403-02B1-3C3BD2B6B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8D697A-FCF3-FCF5-1E05-41A31873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DD056E-A6B2-53C1-81D8-811794F8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A0A6E2-F97E-C0FB-B0A3-780581BE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BA0194-6227-64BF-FDBE-27B0C69D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0409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EDA76-9DC1-E7DC-C5B6-6AA3083F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3B4CFDF-F275-A799-AA50-20B8D28A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6D884-C56C-1FD0-E887-1BD8C517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DB4769-BD3D-EFD5-EF90-C08E1C65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E1DBFC-6FC9-9A54-69B1-066B982D7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3649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0ED1192-AD1E-FC37-C87A-629E79B99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9224824-6B54-CAA1-F657-F00B3FA7B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FF9592-451A-81F8-8B4C-095B4317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C2A094-19CD-F9A0-297B-6E28257D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90D4DD-8A55-4C0E-CE55-5B2FE28F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919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FCDAD-E81D-424E-B93D-AC14B062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91DF7B-F478-483F-83B0-3055176B7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C9E2C5-74ED-47F1-9CB3-853D88712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9C6EC4-2AF0-4F00-A0BD-9AB12DE4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674609-EBBA-40DC-8944-DA3C64FD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721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9F06F-4ED2-44CE-B84E-9D619EAF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1D70D-F84D-4918-8B15-66B771B3F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FA4586-E264-4ED3-B14A-F3D8D23C2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DB954D-3C72-4633-BBB2-8EAFF1E2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0C95BC-45C4-49B8-84D4-DB6FCB5B0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633945-CC50-4543-B517-ED063665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833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70E10-8C8C-4118-8D50-2C04FB3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D9B8F9-451F-46E7-A7AD-520F0393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DE8FA8-DD55-437E-AA2E-62916A92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71003E-203F-4FA6-B83E-DCEABFE31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B9CE8C7-877D-49DC-BD64-11B76BA5B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759B689-C2E5-4CD6-844C-10313996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203BEE-8933-4844-A528-E1FC47CE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6558039-0F3E-4A00-90DE-1BBA96C2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899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BB119-8538-48CF-A358-B25E9318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C26D94-05E3-4F29-AAA9-CCD2F8EC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13A81F-7D53-4D0E-A53F-AB96C7A3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2E2EFB-1E55-4755-A675-805E7EAA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343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857FA00-B05D-42A9-ADF3-3B7E6901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CD6119-F1BD-4556-842E-04FA48AB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0AF46A-8765-421B-8A58-73D8D927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714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FFE69-5072-45AB-8805-B89E7B22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CC8E44-826F-4CE7-BE66-D92BF3410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AD4B56-936A-4BB8-A90A-6134EB0EB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9B470E-5FEC-42E0-81D7-4016A38E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CA238E-525C-4454-8CB6-E6316ECE5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B37EF8-F7AD-4FD0-82E5-4F0EB559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543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2E71F-CB2B-4BE9-8F85-9AE2AA99F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5E3572-50E8-46B0-819C-BDA909009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CE00EA-BF3F-4A19-B546-5A33E53C3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D71FFE-8DC3-496C-A84C-863987EA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934C66-9E97-47DF-8D07-71067B1F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15804-7AD2-46F0-9EDA-59D7AA97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810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" y="5840275"/>
            <a:ext cx="1811239" cy="100700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9" t="26621"/>
          <a:stretch/>
        </p:blipFill>
        <p:spPr>
          <a:xfrm>
            <a:off x="9540607" y="918398"/>
            <a:ext cx="2647529" cy="5950619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A80072B-D35D-4B8B-93B1-EA85B7CF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1C6F57-F0E4-409F-8EB8-EF7DE85BE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65D57B-0F2A-4DE4-9242-13F344E20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E4B84-7262-4EEA-858B-9BFF0C17A9BA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6B90C0-2D48-4DB9-9A70-6BEA1D6BD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6B3ADB-2DF8-4C75-A0AB-AB60B1603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62B16-3942-4DF1-8489-2514702A792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177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9F16892-0D80-7CAF-CD3D-6FD6C348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9E89AB-7D2E-88FE-04E3-DA8F36501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D23BCA-AD0C-F975-2BA5-D87C45CBF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4663-7C02-43F7-A798-20D1063EB7C0}" type="datetimeFigureOut">
              <a:rPr lang="de-AT" smtClean="0"/>
              <a:t>11.12.2022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9EE0EE-6612-2C5D-B5EA-48F7E72ED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C1A714-F220-7509-1DED-57BF2F624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0D78-AF42-45D8-9D47-F7B33A3489C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001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eh-fhv.at/wp-content/uploads/2022/05/OeH-Vorstellungsvideo_Fruehjahr-2022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1019351-08CD-1680-587F-5EB8A44F6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/>
          <a:stretch/>
        </p:blipFill>
        <p:spPr>
          <a:xfrm>
            <a:off x="838199" y="735154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96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EDE47-2150-A198-5F78-B0F9105F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>
                <a:sym typeface="Wingdings" pitchFamily="2" charset="2"/>
              </a:rPr>
              <a:t>Refundierung von 15€ pro Person &amp; Semester von deiner ÖH</a:t>
            </a:r>
          </a:p>
          <a:p>
            <a:pPr lvl="1"/>
            <a:r>
              <a:rPr lang="de-DE" sz="2200">
                <a:sym typeface="Wingdings" pitchFamily="2" charset="2"/>
              </a:rPr>
              <a:t>für Feiern mit dem Jahrgang, gemeinsames Essen, gemütlichen Abend, …</a:t>
            </a:r>
          </a:p>
          <a:p>
            <a:pPr lvl="1"/>
            <a:r>
              <a:rPr lang="de-DE" sz="2200">
                <a:sym typeface="Wingdings" pitchFamily="2" charset="2"/>
              </a:rPr>
              <a:t>Antrag einfach und bequem auf der ÖH Website ausfüllen</a:t>
            </a:r>
          </a:p>
          <a:p>
            <a:r>
              <a:rPr lang="de-DE">
                <a:sym typeface="Wingdings" pitchFamily="2" charset="2"/>
              </a:rPr>
              <a:t>Sponsoring unterstützt durch deine Hochschulvertretung oder Referat</a:t>
            </a:r>
          </a:p>
          <a:p>
            <a:pPr lvl="1"/>
            <a:r>
              <a:rPr lang="de-DE" sz="2200">
                <a:sym typeface="Wingdings" pitchFamily="2" charset="2"/>
              </a:rPr>
              <a:t>Vernetzungstreffen, Teambuilding-Events, Fortbildungen, …</a:t>
            </a:r>
          </a:p>
          <a:p>
            <a:pPr lvl="1"/>
            <a:r>
              <a:rPr lang="de-DE" sz="2200">
                <a:sym typeface="Wingdings" pitchFamily="2" charset="2"/>
              </a:rPr>
              <a:t>Betrag „ohne Grenze“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Refundierung &amp; Sponsoring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579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0C3835B-A21C-89FF-9FFA-A3D8DF53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99" y="549000"/>
            <a:ext cx="2980802" cy="5760000"/>
          </a:xfrm>
          <a:prstGeom prst="rect">
            <a:avLst/>
          </a:prstGeom>
        </p:spPr>
      </p:pic>
      <p:pic>
        <p:nvPicPr>
          <p:cNvPr id="7" name="Grafik 6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B1608AB4-8EC2-59D0-D656-3EE208296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66" y="549000"/>
            <a:ext cx="2986666" cy="576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74A8250-63EF-BD74-25C2-92CA7B5047E8}"/>
              </a:ext>
            </a:extLst>
          </p:cNvPr>
          <p:cNvGrpSpPr/>
          <p:nvPr/>
        </p:nvGrpSpPr>
        <p:grpSpPr>
          <a:xfrm>
            <a:off x="540632" y="898198"/>
            <a:ext cx="3418990" cy="1412119"/>
            <a:chOff x="1367556" y="3916605"/>
            <a:chExt cx="3418990" cy="1412119"/>
          </a:xfrm>
        </p:grpSpPr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723B057D-4FF9-D815-76E6-431AEF6EE947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1367556" y="3916605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Deine ÖH auf Instagram</a:t>
              </a:r>
            </a:p>
          </p:txBody>
        </p:sp>
        <p:cxnSp>
          <p:nvCxnSpPr>
            <p:cNvPr id="11" name="Gerader Verbinder 9">
              <a:extLst>
                <a:ext uri="{FF2B5EF4-FFF2-40B4-BE49-F238E27FC236}">
                  <a16:creationId xmlns:a16="http://schemas.microsoft.com/office/drawing/2014/main" id="{73B930E2-B847-4014-C20E-9A84B57EF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2496" y="5328724"/>
              <a:ext cx="3269111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651C52C-EA69-E198-D540-F636CFC9000D}"/>
              </a:ext>
            </a:extLst>
          </p:cNvPr>
          <p:cNvSpPr txBox="1">
            <a:spLocks/>
          </p:cNvSpPr>
          <p:nvPr/>
        </p:nvSpPr>
        <p:spPr>
          <a:xfrm>
            <a:off x="885005" y="2729389"/>
            <a:ext cx="2730245" cy="3230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/>
              <a:t>Angebote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/>
              <a:t>Veranstaltungen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/>
              <a:t>Erinnerungen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/>
              <a:t>Hintergrundinfos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/>
              <a:t>Gewinnspiele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/>
              <a:t>Umfragen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2000" i="1"/>
              <a:t>und vieles mehr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20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B65C14F5-6E35-1348-A778-01D1CE767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2590" r="-1" b="13293"/>
          <a:stretch/>
        </p:blipFill>
        <p:spPr>
          <a:xfrm>
            <a:off x="0" y="0"/>
            <a:ext cx="12192000" cy="455760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6FC883A-77BC-D291-590B-E391DF75F84E}"/>
              </a:ext>
            </a:extLst>
          </p:cNvPr>
          <p:cNvGrpSpPr/>
          <p:nvPr/>
        </p:nvGrpSpPr>
        <p:grpSpPr>
          <a:xfrm>
            <a:off x="1212760" y="4777739"/>
            <a:ext cx="10783044" cy="1412119"/>
            <a:chOff x="1212760" y="4777739"/>
            <a:chExt cx="10783044" cy="1412119"/>
          </a:xfrm>
        </p:grpSpPr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5CD0EF0E-6C70-2949-1462-9293A5F86662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1212760" y="4777739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ÖH Website mit allen Infos</a:t>
              </a:r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22179161-9458-98BE-C5D8-2EB66D545507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5098178" y="4777739"/>
              <a:ext cx="6897626" cy="1399223"/>
            </a:xfrm>
          </p:spPr>
          <p:txBody>
            <a:bodyPr anchor="ctr">
              <a:noAutofit/>
            </a:bodyPr>
            <a:lstStyle/>
            <a:p>
              <a:pPr marL="0" indent="0">
                <a:lnSpc>
                  <a:spcPct val="140000"/>
                </a:lnSpc>
                <a:buNone/>
              </a:pPr>
              <a:r>
                <a:rPr lang="de-DE"/>
                <a:t>Termine, Angebote, Teammitglieder,</a:t>
              </a:r>
              <a:br>
                <a:rPr lang="de-DE"/>
              </a:br>
              <a:r>
                <a:rPr lang="de-DE"/>
                <a:t>Anträge, nützliche Links, ...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0EE1090E-AEF0-7478-AC42-266585A74C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4963" y="4777739"/>
              <a:ext cx="0" cy="1402672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58F10F71-B90A-BEE4-050F-4060548356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79" y="4542137"/>
            <a:ext cx="1870425" cy="18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13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868FC01-114B-DFB5-9364-2A9E35093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"/>
          <a:stretch/>
        </p:blipFill>
        <p:spPr>
          <a:xfrm>
            <a:off x="0" y="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1D26E9E-470B-5FA0-6C61-7F41E23E8C0F}"/>
              </a:ext>
            </a:extLst>
          </p:cNvPr>
          <p:cNvGrpSpPr/>
          <p:nvPr/>
        </p:nvGrpSpPr>
        <p:grpSpPr>
          <a:xfrm>
            <a:off x="6832674" y="532306"/>
            <a:ext cx="4927107" cy="5793389"/>
            <a:chOff x="6832674" y="898198"/>
            <a:chExt cx="4927107" cy="5793389"/>
          </a:xfrm>
        </p:grpSpPr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D188557D-F179-EE61-4CB7-FF9D6AA83CC2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7586732" y="898198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Lust mitzumachen?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8C1C7ADF-80D6-DB10-EE79-CCB44D07ADC9}"/>
                </a:ext>
              </a:extLst>
            </p:cNvPr>
            <p:cNvGrpSpPr/>
            <p:nvPr/>
          </p:nvGrpSpPr>
          <p:grpSpPr>
            <a:xfrm>
              <a:off x="6832674" y="2310317"/>
              <a:ext cx="4927107" cy="4381270"/>
              <a:chOff x="6832674" y="2310317"/>
              <a:chExt cx="4927107" cy="4381270"/>
            </a:xfrm>
          </p:grpSpPr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5A7AE1BA-7047-0E1C-F49E-90A25831F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2674" y="2627790"/>
                <a:ext cx="4927107" cy="4063797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0" indent="0" algn="ctr">
                  <a:buNone/>
                </a:pPr>
                <a:r>
                  <a:rPr lang="de-DE" dirty="0"/>
                  <a:t>Wir suchen laufend Studierende, die uns unterstützen und mitmachen möchten!</a:t>
                </a:r>
                <a:br>
                  <a:rPr lang="de-DE" dirty="0"/>
                </a:br>
                <a:r>
                  <a:rPr lang="de-DE" sz="1050" dirty="0">
                    <a:solidFill>
                      <a:schemeClr val="bg1"/>
                    </a:solidFill>
                  </a:rPr>
                  <a:t>f</a:t>
                </a:r>
                <a:endParaRPr lang="de-DE" dirty="0">
                  <a:solidFill>
                    <a:schemeClr val="bg1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de-DE" sz="2000" i="1" dirty="0"/>
                  <a:t>Alle Ausschreibungen auf unserer Website!</a:t>
                </a:r>
              </a:p>
            </p:txBody>
          </p:sp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BA9B46D0-2B4D-5876-4793-0F46E7EA92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61672" y="2310317"/>
                <a:ext cx="3269111" cy="0"/>
              </a:xfrm>
              <a:prstGeom prst="line">
                <a:avLst/>
              </a:prstGeom>
              <a:ln w="38100">
                <a:solidFill>
                  <a:srgbClr val="D45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48857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EDE47-2150-A198-5F78-B0F9105F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>
                <a:sym typeface="Wingdings" pitchFamily="2" charset="2"/>
              </a:rPr>
              <a:t>Umsetzung von neuen Projekten/Angeboten für Studierende</a:t>
            </a:r>
          </a:p>
          <a:p>
            <a:r>
              <a:rPr lang="de-DE">
                <a:sym typeface="Wingdings" pitchFamily="2" charset="2"/>
              </a:rPr>
              <a:t>Vernetzung quer durch die FH und Einblicke hinter die Kulissen</a:t>
            </a:r>
          </a:p>
          <a:p>
            <a:r>
              <a:rPr lang="de-DE">
                <a:sym typeface="Wingdings" pitchFamily="2" charset="2"/>
              </a:rPr>
              <a:t>Aussagekräftige Ergänzung im Lebenslauf</a:t>
            </a:r>
          </a:p>
          <a:p>
            <a:r>
              <a:rPr lang="de-DE">
                <a:sym typeface="Wingdings" pitchFamily="2" charset="2"/>
              </a:rPr>
              <a:t>Anrechnung von ECTS-Punkten auf ausgewählte Lehrveranstaltungen</a:t>
            </a:r>
          </a:p>
          <a:p>
            <a:r>
              <a:rPr lang="de-DE">
                <a:sym typeface="Wingdings" pitchFamily="2" charset="2"/>
              </a:rPr>
              <a:t>Teambuilding-Events und vieles mehr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Möglichkeiten als </a:t>
              </a:r>
              <a:r>
                <a:rPr lang="de-DE" err="1"/>
                <a:t>Sachbearbeiter:in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513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1D26E9E-470B-5FA0-6C61-7F41E23E8C0F}"/>
              </a:ext>
            </a:extLst>
          </p:cNvPr>
          <p:cNvGrpSpPr/>
          <p:nvPr/>
        </p:nvGrpSpPr>
        <p:grpSpPr>
          <a:xfrm>
            <a:off x="6689558" y="1064600"/>
            <a:ext cx="5070223" cy="4728801"/>
            <a:chOff x="6832674" y="898198"/>
            <a:chExt cx="4927107" cy="4728801"/>
          </a:xfrm>
        </p:grpSpPr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D188557D-F179-EE61-4CB7-FF9D6AA83CC2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7586732" y="898198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Werde Teil von etwas Größerem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8C1C7ADF-80D6-DB10-EE79-CCB44D07ADC9}"/>
                </a:ext>
              </a:extLst>
            </p:cNvPr>
            <p:cNvGrpSpPr/>
            <p:nvPr/>
          </p:nvGrpSpPr>
          <p:grpSpPr>
            <a:xfrm>
              <a:off x="6832674" y="2310317"/>
              <a:ext cx="4927107" cy="3316682"/>
              <a:chOff x="6832674" y="2310317"/>
              <a:chExt cx="4927107" cy="3316682"/>
            </a:xfrm>
          </p:grpSpPr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5A7AE1BA-7047-0E1C-F49E-90A25831F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2674" y="2627791"/>
                <a:ext cx="4927107" cy="2999208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de-DE"/>
                  <a:t>Sieben europäische Hochschulen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de-DE"/>
                  <a:t>Organisation &amp; Koordination von Events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de-DE"/>
                  <a:t>Gesponserte Reisen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de-DE"/>
                  <a:t>Austausch über Grenzen hinweg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:r>
                  <a:rPr lang="de-DE" sz="2000" i="1"/>
                  <a:t>Weitere Infos direkt hier bei uns!</a:t>
                </a:r>
              </a:p>
            </p:txBody>
          </p:sp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BA9B46D0-2B4D-5876-4793-0F46E7EA92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61672" y="2310317"/>
                <a:ext cx="3269111" cy="0"/>
              </a:xfrm>
              <a:prstGeom prst="line">
                <a:avLst/>
              </a:prstGeom>
              <a:ln w="38100">
                <a:solidFill>
                  <a:srgbClr val="D45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4E6540B-0EEE-7E4E-78AB-7071C7CA3349}"/>
              </a:ext>
            </a:extLst>
          </p:cNvPr>
          <p:cNvGrpSpPr/>
          <p:nvPr/>
        </p:nvGrpSpPr>
        <p:grpSpPr>
          <a:xfrm>
            <a:off x="1469020" y="605064"/>
            <a:ext cx="4346523" cy="5647873"/>
            <a:chOff x="468327" y="612326"/>
            <a:chExt cx="4346523" cy="564787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5555C6B-1F2D-9333-C6EB-4A0B05909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27" y="2174694"/>
              <a:ext cx="4346523" cy="408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2B5B5BA-3643-7083-B742-E36C017A4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530" y="612326"/>
              <a:ext cx="2364117" cy="1354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189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Foto vom Kennenlerngespräch mit neuen Sachbearbeiter:innen">
            <a:extLst>
              <a:ext uri="{FF2B5EF4-FFF2-40B4-BE49-F238E27FC236}">
                <a16:creationId xmlns:a16="http://schemas.microsoft.com/office/drawing/2014/main" id="{48C41860-C246-0215-4A31-78A0AD3E4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" t="15722" r="424" b="24864"/>
          <a:stretch/>
        </p:blipFill>
        <p:spPr bwMode="auto"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B439C5-D9BB-AC90-BB7E-22AAF6953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7" r="-31062" b="-7"/>
          <a:stretch/>
        </p:blipFill>
        <p:spPr bwMode="auto"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 von sportlichen Aktivitäten während des Team Events im Juli 2020">
            <a:extLst>
              <a:ext uri="{FF2B5EF4-FFF2-40B4-BE49-F238E27FC236}">
                <a16:creationId xmlns:a16="http://schemas.microsoft.com/office/drawing/2014/main" id="{4F4750C5-75BB-B0C5-8582-92B0C0751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r="-2739" b="14435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4A9BCF-A5FE-C0C4-62FF-9781F3D7C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2714"/>
          <a:stretch/>
        </p:blipFill>
        <p:spPr bwMode="auto"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 der 1. ordentlichen Sitzung im Wintersemester 2020/21">
            <a:extLst>
              <a:ext uri="{FF2B5EF4-FFF2-40B4-BE49-F238E27FC236}">
                <a16:creationId xmlns:a16="http://schemas.microsoft.com/office/drawing/2014/main" id="{E6B56EB7-C59E-62FE-0FBE-3BFFAC069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0" r="-2" b="6386"/>
          <a:stretch/>
        </p:blipFill>
        <p:spPr bwMode="auto"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9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8">
            <a:extLst>
              <a:ext uri="{FF2B5EF4-FFF2-40B4-BE49-F238E27FC236}">
                <a16:creationId xmlns:a16="http://schemas.microsoft.com/office/drawing/2014/main" id="{ACF9445B-9707-294A-86FC-3DD2993561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12" b="-21012"/>
          <a:stretch/>
        </p:blipFill>
        <p:spPr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690A37C-366D-4F32-1EA6-3A7CEF5B00E9}"/>
              </a:ext>
            </a:extLst>
          </p:cNvPr>
          <p:cNvGrpSpPr/>
          <p:nvPr/>
        </p:nvGrpSpPr>
        <p:grpSpPr>
          <a:xfrm>
            <a:off x="1096411" y="2722941"/>
            <a:ext cx="3418990" cy="1412119"/>
            <a:chOff x="1367556" y="3916605"/>
            <a:chExt cx="3418990" cy="1412119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4E3C5FE3-99A3-0FA5-B811-A6F57B2EB7F9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1367556" y="3916605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Danke für die Aufmerksamkeit!</a:t>
              </a:r>
            </a:p>
          </p:txBody>
        </p:sp>
        <p:cxnSp>
          <p:nvCxnSpPr>
            <p:cNvPr id="11" name="Gerader Verbinder 9">
              <a:extLst>
                <a:ext uri="{FF2B5EF4-FFF2-40B4-BE49-F238E27FC236}">
                  <a16:creationId xmlns:a16="http://schemas.microsoft.com/office/drawing/2014/main" id="{D0F8253E-4B2C-F33B-0D33-9B35FFFE0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2496" y="5328724"/>
              <a:ext cx="3269111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164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6FC883A-77BC-D291-590B-E391DF75F84E}"/>
              </a:ext>
            </a:extLst>
          </p:cNvPr>
          <p:cNvGrpSpPr/>
          <p:nvPr/>
        </p:nvGrpSpPr>
        <p:grpSpPr>
          <a:xfrm>
            <a:off x="1212760" y="4777739"/>
            <a:ext cx="10783044" cy="1412119"/>
            <a:chOff x="1212760" y="4777739"/>
            <a:chExt cx="10783044" cy="1412119"/>
          </a:xfrm>
        </p:grpSpPr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5CD0EF0E-6C70-2949-1462-9293A5F86662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1212760" y="4777739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Deine ÖH an der FHV</a:t>
              </a:r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22179161-9458-98BE-C5D8-2EB66D545507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5098178" y="4777739"/>
              <a:ext cx="6897626" cy="1399223"/>
            </a:xfrm>
          </p:spPr>
          <p:txBody>
            <a:bodyPr anchor="ctr">
              <a:noAutofit/>
            </a:bodyPr>
            <a:lstStyle/>
            <a:p>
              <a:pPr marL="0" indent="0">
                <a:lnSpc>
                  <a:spcPct val="140000"/>
                </a:lnSpc>
                <a:buNone/>
              </a:pPr>
              <a:r>
                <a:rPr lang="de-DE"/>
                <a:t>Von Studierenden, für Studierende</a:t>
              </a:r>
              <a:br>
                <a:rPr lang="de-DE"/>
              </a:br>
              <a:r>
                <a:rPr lang="de-DE"/>
                <a:t>Verschiedene Studiengänge vertreten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0EE1090E-AEF0-7478-AC42-266585A74C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4963" y="4777739"/>
              <a:ext cx="0" cy="1402672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FCD6426-7BDE-38A1-16AB-39C00C9E7A30}"/>
              </a:ext>
            </a:extLst>
          </p:cNvPr>
          <p:cNvGrpSpPr/>
          <p:nvPr/>
        </p:nvGrpSpPr>
        <p:grpSpPr>
          <a:xfrm>
            <a:off x="458208" y="472747"/>
            <a:ext cx="11275584" cy="3953952"/>
            <a:chOff x="546267" y="472747"/>
            <a:chExt cx="11275584" cy="3953952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D889F127-E9CD-6A0C-2DEF-36147EEF0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 bwMode="auto">
            <a:xfrm>
              <a:off x="546267" y="2625243"/>
              <a:ext cx="1800000" cy="1800000"/>
            </a:xfrm>
            <a:prstGeom prst="flowChartConnector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E87CF64-D869-6443-F78B-DCDDEF9E6C16}"/>
                </a:ext>
              </a:extLst>
            </p:cNvPr>
            <p:cNvGrpSpPr/>
            <p:nvPr/>
          </p:nvGrpSpPr>
          <p:grpSpPr>
            <a:xfrm>
              <a:off x="2922255" y="474202"/>
              <a:ext cx="8899596" cy="3952497"/>
              <a:chOff x="2255762" y="474202"/>
              <a:chExt cx="8899596" cy="3952497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8866D6FA-FFC8-4A6D-C4C3-4A91458EB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" r="273"/>
              <a:stretch/>
            </p:blipFill>
            <p:spPr>
              <a:xfrm>
                <a:off x="6991466" y="2626699"/>
                <a:ext cx="1800000" cy="1800000"/>
              </a:xfrm>
              <a:prstGeom prst="flowChartConnector">
                <a:avLst/>
              </a:prstGeom>
            </p:spPr>
          </p:pic>
          <p:pic>
            <p:nvPicPr>
              <p:cNvPr id="16" name="Picture 8">
                <a:extLst>
                  <a:ext uri="{FF2B5EF4-FFF2-40B4-BE49-F238E27FC236}">
                    <a16:creationId xmlns:a16="http://schemas.microsoft.com/office/drawing/2014/main" id="{2CF37E90-10A6-9600-05A2-A3006DCA25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31750" y="475658"/>
                <a:ext cx="1795570" cy="1800000"/>
              </a:xfrm>
              <a:prstGeom prst="flowChartConnector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5BD45F93-D92F-911D-20ED-1971D8EE96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1" t="3550" r="5752" b="2495"/>
              <a:stretch/>
            </p:blipFill>
            <p:spPr>
              <a:xfrm>
                <a:off x="6991466" y="474202"/>
                <a:ext cx="1800000" cy="1800000"/>
              </a:xfrm>
              <a:prstGeom prst="flowChartConnector">
                <a:avLst/>
              </a:prstGeom>
            </p:spPr>
          </p:pic>
          <p:pic>
            <p:nvPicPr>
              <p:cNvPr id="20" name="Grafik 19" descr="Ein Bild, das Person, dunkel enthält.&#10;&#10;Automatisch generierte Beschreibung">
                <a:extLst>
                  <a:ext uri="{FF2B5EF4-FFF2-40B4-BE49-F238E27FC236}">
                    <a16:creationId xmlns:a16="http://schemas.microsoft.com/office/drawing/2014/main" id="{0563CD2D-0439-A3CD-8230-1DA0595D8E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6715" t="-1" r="16533" b="-1"/>
              <a:stretch/>
            </p:blipFill>
            <p:spPr>
              <a:xfrm>
                <a:off x="9355358" y="474202"/>
                <a:ext cx="1800000" cy="1800000"/>
              </a:xfrm>
              <a:prstGeom prst="flowChartConnector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A600EA69-3140-7AFD-E660-6D804AC1F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25" b="4925"/>
              <a:stretch/>
            </p:blipFill>
            <p:spPr>
              <a:xfrm>
                <a:off x="9355358" y="2626699"/>
                <a:ext cx="1800000" cy="1800000"/>
              </a:xfrm>
              <a:prstGeom prst="flowChartConnector">
                <a:avLst/>
              </a:prstGeom>
            </p:spPr>
          </p:pic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D4ABB650-E7E5-7E58-E58E-B45C6398BB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2" b="12822"/>
              <a:stretch/>
            </p:blipFill>
            <p:spPr bwMode="auto">
              <a:xfrm>
                <a:off x="4631750" y="2625243"/>
                <a:ext cx="1800000" cy="1800000"/>
              </a:xfrm>
              <a:prstGeom prst="flowChartConnector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4">
                <a:extLst>
                  <a:ext uri="{FF2B5EF4-FFF2-40B4-BE49-F238E27FC236}">
                    <a16:creationId xmlns:a16="http://schemas.microsoft.com/office/drawing/2014/main" id="{C06DBC31-4CCE-B970-4664-42FEEBECBA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6" t="10279" r="226" b="23101"/>
              <a:stretch/>
            </p:blipFill>
            <p:spPr bwMode="auto">
              <a:xfrm>
                <a:off x="2255762" y="2625243"/>
                <a:ext cx="1800000" cy="1800000"/>
              </a:xfrm>
              <a:prstGeom prst="flowChartConnector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2">
                <a:extLst>
                  <a:ext uri="{FF2B5EF4-FFF2-40B4-BE49-F238E27FC236}">
                    <a16:creationId xmlns:a16="http://schemas.microsoft.com/office/drawing/2014/main" id="{39C31882-E295-E7AC-8BFD-9AE6B399E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65" t="13200" r="365" b="32100"/>
              <a:stretch/>
            </p:blipFill>
            <p:spPr bwMode="auto">
              <a:xfrm>
                <a:off x="2255762" y="474202"/>
                <a:ext cx="1800000" cy="1800000"/>
              </a:xfrm>
              <a:prstGeom prst="flowChartConnector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16A6E4C-20A7-10F6-C6C6-AA11DF8916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" b="1470"/>
            <a:stretch/>
          </p:blipFill>
          <p:spPr bwMode="auto">
            <a:xfrm>
              <a:off x="546267" y="472747"/>
              <a:ext cx="1800000" cy="180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1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Person, draußen, Gruppe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3221381D-6932-7250-4AE7-3E69AEE01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79" y="1946186"/>
            <a:ext cx="6620042" cy="4551279"/>
          </a:xfr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Vorstellungsvideo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5656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EDE47-2150-A198-5F78-B0F9105F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Offiziell: </a:t>
            </a:r>
            <a:r>
              <a:rPr lang="de-DE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„Österreichische </a:t>
            </a:r>
            <a:r>
              <a:rPr lang="de-DE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Hochschüler:innenschaft</a:t>
            </a:r>
            <a:r>
              <a:rPr lang="de-DE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de-DE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Gesetzliche Interessenvertretung der Studierenden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de-DE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Vergleichbar mit der Arbeiterkammer bzw. Wirtschaftskammer</a:t>
            </a:r>
          </a:p>
          <a:p>
            <a:pPr lvl="1" fontAlgn="base"/>
            <a:r>
              <a:rPr lang="de-DE" sz="2200" dirty="0">
                <a:solidFill>
                  <a:srgbClr val="000000"/>
                </a:solidFill>
                <a:latin typeface="Arial"/>
                <a:cs typeface="Arial"/>
              </a:rPr>
              <a:t>Vertreten auf Bundes-Ebene in Wien sowie in jeder Uni/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​FH/PH</a:t>
            </a:r>
          </a:p>
          <a:p>
            <a:pPr fontAlgn="base"/>
            <a:r>
              <a:rPr lang="de-A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Meist bekannt durch</a:t>
            </a:r>
          </a:p>
          <a:p>
            <a:pPr lvl="1" fontAlgn="base"/>
            <a:r>
              <a:rPr lang="de-AT" sz="2200" dirty="0">
                <a:solidFill>
                  <a:srgbClr val="000000"/>
                </a:solidFill>
                <a:latin typeface="Arial" panose="020B0604020202020204" pitchFamily="34" charset="0"/>
              </a:rPr>
              <a:t>ÖH-Beitrag von ~21€/Semester</a:t>
            </a:r>
          </a:p>
          <a:p>
            <a:pPr lvl="1" fontAlgn="base"/>
            <a:r>
              <a:rPr lang="de-AT" sz="2200" dirty="0">
                <a:solidFill>
                  <a:srgbClr val="000000"/>
                </a:solidFill>
                <a:latin typeface="Arial" panose="020B0604020202020204" pitchFamily="34" charset="0"/>
              </a:rPr>
              <a:t>Viele Angebote</a:t>
            </a:r>
          </a:p>
          <a:p>
            <a:pPr lvl="1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de-DE" sz="2200" dirty="0">
              <a:cs typeface="Arial"/>
            </a:endParaRPr>
          </a:p>
          <a:p>
            <a:pPr marL="457200" lvl="1" indent="0">
              <a:buNone/>
            </a:pPr>
            <a:endParaRPr lang="de-DE" sz="2200" dirty="0">
              <a:cs typeface="Arial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Was ist die ÖH?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22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EDE47-2150-A198-5F78-B0F9105F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de-DE"/>
              <a:t>Bildungspolitikreferat</a:t>
            </a:r>
          </a:p>
          <a:p>
            <a:pPr>
              <a:lnSpc>
                <a:spcPct val="125000"/>
              </a:lnSpc>
            </a:pPr>
            <a:r>
              <a:rPr lang="de-DE">
                <a:sym typeface="Wingdings" pitchFamily="2" charset="2"/>
              </a:rPr>
              <a:t>Kulturreferat</a:t>
            </a:r>
          </a:p>
          <a:p>
            <a:pPr>
              <a:lnSpc>
                <a:spcPct val="125000"/>
              </a:lnSpc>
            </a:pPr>
            <a:r>
              <a:rPr lang="de-DE">
                <a:sym typeface="Wingdings" pitchFamily="2" charset="2"/>
              </a:rPr>
              <a:t>Öffentlichkeitsreferat</a:t>
            </a:r>
          </a:p>
          <a:p>
            <a:pPr>
              <a:lnSpc>
                <a:spcPct val="125000"/>
              </a:lnSpc>
            </a:pPr>
            <a:r>
              <a:rPr lang="de-DE">
                <a:sym typeface="Wingdings" pitchFamily="2" charset="2"/>
              </a:rPr>
              <a:t>Queerreferat</a:t>
            </a:r>
          </a:p>
          <a:p>
            <a:pPr>
              <a:lnSpc>
                <a:spcPct val="125000"/>
              </a:lnSpc>
            </a:pPr>
            <a:r>
              <a:rPr lang="de-DE">
                <a:sym typeface="Wingdings" pitchFamily="2" charset="2"/>
              </a:rPr>
              <a:t>Sozialpolitikreferat</a:t>
            </a:r>
          </a:p>
          <a:p>
            <a:pPr>
              <a:lnSpc>
                <a:spcPct val="125000"/>
              </a:lnSpc>
            </a:pPr>
            <a:r>
              <a:rPr lang="de-DE">
                <a:sym typeface="Wingdings" pitchFamily="2" charset="2"/>
              </a:rPr>
              <a:t>Sportreferat</a:t>
            </a:r>
          </a:p>
          <a:p>
            <a:pPr>
              <a:lnSpc>
                <a:spcPct val="125000"/>
              </a:lnSpc>
            </a:pPr>
            <a:r>
              <a:rPr lang="de-DE">
                <a:sym typeface="Wingdings" pitchFamily="2" charset="2"/>
              </a:rPr>
              <a:t>Wirtschaftsreferat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Aufgeteilt in sieben Referate 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08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EDE47-2150-A198-5F78-B0F9105F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de-DE"/>
              <a:t>StV Betriebswirtschaft</a:t>
            </a:r>
          </a:p>
          <a:p>
            <a:pPr>
              <a:lnSpc>
                <a:spcPct val="125000"/>
              </a:lnSpc>
            </a:pPr>
            <a:r>
              <a:rPr lang="de-DE"/>
              <a:t>StV </a:t>
            </a:r>
            <a:r>
              <a:rPr lang="de-DE">
                <a:sym typeface="Wingdings" pitchFamily="2" charset="2"/>
              </a:rPr>
              <a:t>Informatik &amp; Mechatronik</a:t>
            </a:r>
          </a:p>
          <a:p>
            <a:pPr>
              <a:lnSpc>
                <a:spcPct val="125000"/>
              </a:lnSpc>
            </a:pPr>
            <a:r>
              <a:rPr lang="de-DE"/>
              <a:t>StV </a:t>
            </a:r>
            <a:r>
              <a:rPr lang="de-DE">
                <a:sym typeface="Wingdings" pitchFamily="2" charset="2"/>
              </a:rPr>
              <a:t>Gestaltung</a:t>
            </a:r>
          </a:p>
          <a:p>
            <a:pPr>
              <a:lnSpc>
                <a:spcPct val="125000"/>
              </a:lnSpc>
            </a:pPr>
            <a:r>
              <a:rPr lang="de-DE"/>
              <a:t>StV </a:t>
            </a:r>
            <a:r>
              <a:rPr lang="de-DE">
                <a:sym typeface="Wingdings" pitchFamily="2" charset="2"/>
              </a:rPr>
              <a:t>Gesundheit &amp; Soziales</a:t>
            </a:r>
          </a:p>
          <a:p>
            <a:pPr>
              <a:lnSpc>
                <a:spcPct val="125000"/>
              </a:lnSpc>
            </a:pPr>
            <a:r>
              <a:rPr lang="de-DE"/>
              <a:t>StV </a:t>
            </a:r>
            <a:r>
              <a:rPr lang="de-DE">
                <a:sym typeface="Wingdings" pitchFamily="2" charset="2"/>
              </a:rPr>
              <a:t>Technik</a:t>
            </a:r>
          </a:p>
          <a:p>
            <a:pPr lvl="1">
              <a:lnSpc>
                <a:spcPct val="125000"/>
              </a:lnSpc>
            </a:pPr>
            <a:r>
              <a:rPr lang="de-DE" i="1">
                <a:sym typeface="Wingdings" pitchFamily="2" charset="2"/>
              </a:rPr>
              <a:t>umfasst alle Technik-Studiengänge, außer </a:t>
            </a:r>
            <a:r>
              <a:rPr lang="de-DE" i="1" err="1">
                <a:sym typeface="Wingdings" pitchFamily="2" charset="2"/>
              </a:rPr>
              <a:t>Inf</a:t>
            </a:r>
            <a:r>
              <a:rPr lang="de-DE" i="1">
                <a:sym typeface="Wingdings" pitchFamily="2" charset="2"/>
              </a:rPr>
              <a:t> + </a:t>
            </a:r>
            <a:r>
              <a:rPr lang="de-DE" i="1" err="1">
                <a:sym typeface="Wingdings" pitchFamily="2" charset="2"/>
              </a:rPr>
              <a:t>Mec</a:t>
            </a:r>
            <a:endParaRPr lang="de-DE" i="1">
              <a:sym typeface="Wingdings" pitchFamily="2" charset="2"/>
            </a:endParaRPr>
          </a:p>
          <a:p>
            <a:pPr>
              <a:lnSpc>
                <a:spcPct val="125000"/>
              </a:lnSpc>
            </a:pPr>
            <a:r>
              <a:rPr lang="de-DE"/>
              <a:t>StV </a:t>
            </a:r>
            <a:r>
              <a:rPr lang="de-DE">
                <a:sym typeface="Wingdings" pitchFamily="2" charset="2"/>
              </a:rPr>
              <a:t>Schloss </a:t>
            </a:r>
            <a:r>
              <a:rPr lang="de-DE" err="1">
                <a:sym typeface="Wingdings" pitchFamily="2" charset="2"/>
              </a:rPr>
              <a:t>Hofen</a:t>
            </a:r>
            <a:endParaRPr lang="de-DE">
              <a:sym typeface="Wingdings" pitchFamily="2" charset="2"/>
            </a:endParaRPr>
          </a:p>
          <a:p>
            <a:pPr lvl="1">
              <a:lnSpc>
                <a:spcPct val="125000"/>
              </a:lnSpc>
            </a:pPr>
            <a:r>
              <a:rPr lang="de-DE" i="1">
                <a:sym typeface="Wingdings" pitchFamily="2" charset="2"/>
              </a:rPr>
              <a:t>nicht besetzt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Aufgeteilt in sechs Studienvertretungen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489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2215F30-2D67-CC45-EB26-B76433406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161" r="4858" b="-161"/>
          <a:stretch/>
        </p:blipFill>
        <p:spPr>
          <a:xfrm>
            <a:off x="4636008" y="589788"/>
            <a:ext cx="3675888" cy="567842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ECC933-BE7A-5ED0-6A5C-333FC60C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4"/>
          <a:stretch/>
        </p:blipFill>
        <p:spPr bwMode="auto">
          <a:xfrm>
            <a:off x="8430768" y="589788"/>
            <a:ext cx="352044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283DB14-6C9C-FA55-4853-7C2E83231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 b="37992"/>
          <a:stretch/>
        </p:blipFill>
        <p:spPr>
          <a:xfrm>
            <a:off x="8430768" y="3488436"/>
            <a:ext cx="3520440" cy="277063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24C9B84-16C7-9D65-54E8-64FC89E56DC7}"/>
              </a:ext>
            </a:extLst>
          </p:cNvPr>
          <p:cNvGrpSpPr/>
          <p:nvPr/>
        </p:nvGrpSpPr>
        <p:grpSpPr>
          <a:xfrm>
            <a:off x="540632" y="898198"/>
            <a:ext cx="3418990" cy="5061604"/>
            <a:chOff x="1367556" y="3916605"/>
            <a:chExt cx="3418990" cy="5061604"/>
          </a:xfrm>
        </p:grpSpPr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BDB8BFAE-9800-7EDB-D9BB-67E1373D4579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1367556" y="3916605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Angebote? Angebote!</a:t>
              </a:r>
            </a:p>
          </p:txBody>
        </p:sp>
        <p:sp>
          <p:nvSpPr>
            <p:cNvPr id="9" name="Inhaltsplatzhalter 2">
              <a:extLst>
                <a:ext uri="{FF2B5EF4-FFF2-40B4-BE49-F238E27FC236}">
                  <a16:creationId xmlns:a16="http://schemas.microsoft.com/office/drawing/2014/main" id="{18CA55F4-E92E-0446-9F5D-A6605458E630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1711929" y="5747796"/>
              <a:ext cx="2730245" cy="3230413"/>
            </a:xfrm>
          </p:spPr>
          <p:txBody>
            <a:bodyPr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/>
                <a:t>Bücherbörse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/>
                <a:t>Rhetorikkurse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/>
                <a:t>Filmabende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/>
                <a:t>Sport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/>
                <a:t>Vergünstigungen</a:t>
              </a:r>
            </a:p>
            <a:p>
              <a:pPr marL="0" indent="0" algn="ctr">
                <a:spcBef>
                  <a:spcPts val="600"/>
                </a:spcBef>
                <a:buNone/>
              </a:pPr>
              <a:r>
                <a:rPr lang="de-DE" sz="2000" i="1"/>
                <a:t>und vieles mehr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endParaRPr lang="de-DE"/>
            </a:p>
          </p:txBody>
        </p: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230A68C-8F07-9BEB-EC57-D92092831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2496" y="5328724"/>
              <a:ext cx="3269111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587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EDE47-2150-A198-5F78-B0F9105F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>
                <a:sym typeface="Wingdings" pitchFamily="2" charset="2"/>
              </a:rPr>
              <a:t>Beratung zu Studienbeihilfe, Wohnbeihilfe, Sonderförderungen</a:t>
            </a:r>
          </a:p>
          <a:p>
            <a:r>
              <a:rPr lang="de-DE" sz="2200">
                <a:sym typeface="Wingdings" pitchFamily="2" charset="2"/>
              </a:rPr>
              <a:t>Workshops zu Prüfungsangst, Stressbewältigung, Bewerbungsgesprächen</a:t>
            </a:r>
          </a:p>
          <a:p>
            <a:r>
              <a:rPr lang="de-DE" sz="2200">
                <a:sym typeface="Wingdings" pitchFamily="2" charset="2"/>
              </a:rPr>
              <a:t>Vergünstigte WIFI-Fremdsprachenkurse, vergünstigte Versicherungen</a:t>
            </a:r>
          </a:p>
          <a:p>
            <a:r>
              <a:rPr lang="de-DE" sz="2200">
                <a:sym typeface="Wingdings" pitchFamily="2" charset="2"/>
              </a:rPr>
              <a:t>Kostenloser Plagiatsscan für Seminar-/Abschlussarbeiten</a:t>
            </a:r>
          </a:p>
          <a:p>
            <a:pPr marL="0" indent="0">
              <a:buNone/>
            </a:pPr>
            <a:endParaRPr lang="de-DE" sz="2200">
              <a:sym typeface="Wingdings" pitchFamily="2" charset="2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14CF81-AC85-B3A6-85CF-577D6E49CA6E}"/>
              </a:ext>
            </a:extLst>
          </p:cNvPr>
          <p:cNvGrpSpPr/>
          <p:nvPr/>
        </p:nvGrpSpPr>
        <p:grpSpPr>
          <a:xfrm>
            <a:off x="718679" y="360535"/>
            <a:ext cx="10754646" cy="1324800"/>
            <a:chOff x="718679" y="360535"/>
            <a:chExt cx="10754646" cy="1324800"/>
          </a:xfrm>
        </p:grpSpPr>
        <p:cxnSp>
          <p:nvCxnSpPr>
            <p:cNvPr id="4" name="Gerader Verbinder 9">
              <a:extLst>
                <a:ext uri="{FF2B5EF4-FFF2-40B4-BE49-F238E27FC236}">
                  <a16:creationId xmlns:a16="http://schemas.microsoft.com/office/drawing/2014/main" id="{A96DAC0F-7963-5FB1-3DA5-09149A17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79" y="1604257"/>
              <a:ext cx="10754646" cy="0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0589A-CB5B-C4F5-491D-B8FD8ED9C11F}"/>
                </a:ext>
              </a:extLst>
            </p:cNvPr>
            <p:cNvSpPr txBox="1"/>
            <p:nvPr/>
          </p:nvSpPr>
          <p:spPr>
            <a:xfrm>
              <a:off x="838200" y="360535"/>
              <a:ext cx="10515600" cy="132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DE"/>
                <a:t>Weitere wichtige Angebote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79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drinnen, Boden, Wand enthält.&#10;&#10;Automatisch generierte Beschreibung">
            <a:extLst>
              <a:ext uri="{FF2B5EF4-FFF2-40B4-BE49-F238E27FC236}">
                <a16:creationId xmlns:a16="http://schemas.microsoft.com/office/drawing/2014/main" id="{14FDB4A5-1757-2B96-F22C-A7B130250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20815"/>
          <a:stretch/>
        </p:blipFill>
        <p:spPr>
          <a:xfrm>
            <a:off x="-3028" y="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109E379-E16D-503C-03E4-267BD098DEB1}"/>
              </a:ext>
            </a:extLst>
          </p:cNvPr>
          <p:cNvGrpSpPr/>
          <p:nvPr/>
        </p:nvGrpSpPr>
        <p:grpSpPr>
          <a:xfrm>
            <a:off x="1212760" y="4777739"/>
            <a:ext cx="10783044" cy="1412119"/>
            <a:chOff x="1212760" y="4777739"/>
            <a:chExt cx="10783044" cy="1412119"/>
          </a:xfrm>
        </p:grpSpPr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A365902-156C-2CE1-08CF-180879795FB0}"/>
                </a:ext>
              </a:extLst>
            </p:cNvPr>
            <p:cNvSpPr>
              <a:spLocks noGrp="1"/>
            </p:cNvSpPr>
            <p:nvPr>
              <p:ph type="title"/>
            </p:nvPr>
          </p:nvSpPr>
          <p:spPr>
            <a:xfrm>
              <a:off x="1212760" y="4777739"/>
              <a:ext cx="3418990" cy="1412119"/>
            </a:xfrm>
          </p:spPr>
          <p:txBody>
            <a:bodyPr>
              <a:normAutofit/>
            </a:bodyPr>
            <a:lstStyle/>
            <a:p>
              <a:pPr algn="ctr"/>
              <a:r>
                <a:rPr lang="de-DE" sz="3400"/>
                <a:t>Aufenthaltsraum für Studierende</a:t>
              </a:r>
            </a:p>
          </p:txBody>
        </p:sp>
        <p:sp>
          <p:nvSpPr>
            <p:cNvPr id="7" name="Inhaltsplatzhalter 2">
              <a:extLst>
                <a:ext uri="{FF2B5EF4-FFF2-40B4-BE49-F238E27FC236}">
                  <a16:creationId xmlns:a16="http://schemas.microsoft.com/office/drawing/2014/main" id="{E8B2BB56-F82F-FEB4-3AED-16D1A4115E93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5098178" y="4777739"/>
              <a:ext cx="6897626" cy="1399223"/>
            </a:xfrm>
          </p:spPr>
          <p:txBody>
            <a:bodyPr anchor="ctr">
              <a:noAutofit/>
            </a:bodyPr>
            <a:lstStyle/>
            <a:p>
              <a:pPr marL="0" indent="0">
                <a:lnSpc>
                  <a:spcPct val="140000"/>
                </a:lnSpc>
                <a:buNone/>
              </a:pPr>
              <a:r>
                <a:rPr lang="de-DE">
                  <a:latin typeface="Arial"/>
                  <a:cs typeface="Arial"/>
                </a:rPr>
                <a:t>Mikrowelle, Kühlschränke, Austausch, Erfrischung, Entspannung, Partyspiele, …</a:t>
              </a:r>
              <a:endParaRPr lang="de-DE"/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C95D0C5-30FE-E074-3343-46D7C36EA1AE}"/>
                </a:ext>
              </a:extLst>
            </p:cNvPr>
            <p:cNvCxnSpPr>
              <a:cxnSpLocks/>
            </p:cNvCxnSpPr>
            <p:nvPr/>
          </p:nvCxnSpPr>
          <p:spPr>
            <a:xfrm>
              <a:off x="4864963" y="4777739"/>
              <a:ext cx="0" cy="1402672"/>
            </a:xfrm>
            <a:prstGeom prst="line">
              <a:avLst/>
            </a:prstGeom>
            <a:ln w="38100">
              <a:solidFill>
                <a:srgbClr val="D4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583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e9dbfb-20af-4428-9bdf-1b56794697f3">
      <Terms xmlns="http://schemas.microsoft.com/office/infopath/2007/PartnerControls"/>
    </lcf76f155ced4ddcb4097134ff3c332f>
    <TaxCatchAll xmlns="f3e6286d-81aa-4e54-9173-56ed512366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4D6C8E80FBD044A674BD3359FEE0F3" ma:contentTypeVersion="17" ma:contentTypeDescription="Ein neues Dokument erstellen." ma:contentTypeScope="" ma:versionID="2a8de8ade7667c60d72a918742938cff">
  <xsd:schema xmlns:xsd="http://www.w3.org/2001/XMLSchema" xmlns:xs="http://www.w3.org/2001/XMLSchema" xmlns:p="http://schemas.microsoft.com/office/2006/metadata/properties" xmlns:ns2="f3e6286d-81aa-4e54-9173-56ed51236605" xmlns:ns3="75e9dbfb-20af-4428-9bdf-1b56794697f3" targetNamespace="http://schemas.microsoft.com/office/2006/metadata/properties" ma:root="true" ma:fieldsID="690a52693095161c77b36cfc28779167" ns2:_="" ns3:_="">
    <xsd:import namespace="f3e6286d-81aa-4e54-9173-56ed51236605"/>
    <xsd:import namespace="75e9dbfb-20af-4428-9bdf-1b56794697f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6286d-81aa-4e54-9173-56ed512366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7a4a2e-9424-4a42-bd1d-cd169bce6931}" ma:internalName="TaxCatchAll" ma:showField="CatchAllData" ma:web="f3e6286d-81aa-4e54-9173-56ed512366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9dbfb-20af-4428-9bdf-1b5679469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c7401d67-8623-4580-9155-52e2084c6c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6FBA32-C11C-43C4-B619-54DAB6AD59EE}">
  <ds:schemaRefs>
    <ds:schemaRef ds:uri="http://purl.org/dc/dcmitype/"/>
    <ds:schemaRef ds:uri="http://schemas.microsoft.com/office/2006/documentManagement/types"/>
    <ds:schemaRef ds:uri="75e9dbfb-20af-4428-9bdf-1b56794697f3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3e6286d-81aa-4e54-9173-56ed5123660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21916B9-06B7-4259-BA7D-73B65120C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6286d-81aa-4e54-9173-56ed51236605"/>
    <ds:schemaRef ds:uri="75e9dbfb-20af-4428-9bdf-1b56794697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ECF743-E328-4FA2-A907-0EA84CF3F6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OEHV_Präsentation_Vorlage</Template>
  <TotalTime>0</TotalTime>
  <Words>610</Words>
  <Application>Microsoft Office PowerPoint</Application>
  <PresentationFormat>Widescreen</PresentationFormat>
  <Paragraphs>152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</vt:lpstr>
      <vt:lpstr>1_Office</vt:lpstr>
      <vt:lpstr>PowerPoint Presentation</vt:lpstr>
      <vt:lpstr>Deine ÖH an der FHV</vt:lpstr>
      <vt:lpstr>PowerPoint Presentation</vt:lpstr>
      <vt:lpstr>PowerPoint Presentation</vt:lpstr>
      <vt:lpstr>PowerPoint Presentation</vt:lpstr>
      <vt:lpstr>PowerPoint Presentation</vt:lpstr>
      <vt:lpstr>Angebote? Angebote!</vt:lpstr>
      <vt:lpstr>PowerPoint Presentation</vt:lpstr>
      <vt:lpstr>Aufenthaltsraum für Studierende</vt:lpstr>
      <vt:lpstr>PowerPoint Presentation</vt:lpstr>
      <vt:lpstr>Deine ÖH auf Instagram</vt:lpstr>
      <vt:lpstr>ÖH Website mit allen Infos</vt:lpstr>
      <vt:lpstr>Lust mitzumachen?</vt:lpstr>
      <vt:lpstr>PowerPoint Presentation</vt:lpstr>
      <vt:lpstr>Werde Teil von etwas Größerem</vt:lpstr>
      <vt:lpstr>PowerPoint Presentation</vt:lpstr>
      <vt:lpstr>Danke für die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ÖH der FH Vorarlberg - Präsentation &amp; Eindrücke</dc:title>
  <dc:creator>dominic.luidold@students.fhv.at</dc:creator>
  <cp:lastModifiedBy>Dominic Luidold</cp:lastModifiedBy>
  <cp:revision>43</cp:revision>
  <dcterms:created xsi:type="dcterms:W3CDTF">2022-04-19T20:30:21Z</dcterms:created>
  <dcterms:modified xsi:type="dcterms:W3CDTF">2022-12-11T10:56:11Z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0x010100494D6C8E80FBD044A674BD3359FEE0F3</vt:lpwstr>
  </property>
  <property fmtid="{D5CDD505-2E9C-101B-9397-08002B2CF9AE}" pid="3" name="MediaServiceImageTags">
    <vt:lpwstr/>
  </property>
</Properties>
</file>